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83" r:id="rId2"/>
    <p:sldId id="257" r:id="rId3"/>
    <p:sldId id="278" r:id="rId4"/>
    <p:sldId id="258" r:id="rId5"/>
    <p:sldId id="259" r:id="rId6"/>
    <p:sldId id="270" r:id="rId7"/>
    <p:sldId id="282" r:id="rId8"/>
    <p:sldId id="279" r:id="rId9"/>
    <p:sldId id="280" r:id="rId10"/>
    <p:sldId id="271" r:id="rId11"/>
    <p:sldId id="281" r:id="rId12"/>
    <p:sldId id="273" r:id="rId13"/>
    <p:sldId id="265" r:id="rId14"/>
    <p:sldId id="274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uwat" initials="A" lastIdx="1" clrIdx="0">
    <p:extLst>
      <p:ext uri="{19B8F6BF-5375-455C-9EA6-DF929625EA0E}">
        <p15:presenceInfo xmlns:p15="http://schemas.microsoft.com/office/powerpoint/2012/main" userId="Anuwa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6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13248-EFA0-4147-B72C-63183DA54FF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C3140-DC5E-47D3-9975-9BA37BB75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20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935E6E-FB5B-485A-BEE1-352CABCD04F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5040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9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82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79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57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2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1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92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39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0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17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1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9797-B914-4195-BFB5-45FED39BD0DA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8964-9426-4831-8F17-B89633F71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03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-31040"/>
            <a:ext cx="9144000" cy="814452"/>
          </a:xfrm>
        </p:spPr>
        <p:txBody>
          <a:bodyPr>
            <a:noAutofit/>
          </a:bodyPr>
          <a:lstStyle/>
          <a:p>
            <a:r>
              <a:rPr lang="th-TH" sz="2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แนวทางการรายงานการประเมินตนเองคุณภาพการดูแลผู้ป่วยของ </a:t>
            </a:r>
            <a:r>
              <a:rPr lang="en-US" sz="2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CLT/PCT </a:t>
            </a:r>
            <a:r>
              <a:rPr lang="th-TH" sz="2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/>
            </a:r>
            <a:br>
              <a:rPr lang="th-TH" sz="2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</a:br>
            <a:endParaRPr lang="th-TH" sz="1800" b="1">
              <a:solidFill>
                <a:srgbClr val="000099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512D99C-C300-4B7E-AE93-B8A417AF6589}"/>
              </a:ext>
            </a:extLst>
          </p:cNvPr>
          <p:cNvSpPr txBox="1"/>
          <p:nvPr/>
        </p:nvSpPr>
        <p:spPr>
          <a:xfrm>
            <a:off x="228952" y="464601"/>
            <a:ext cx="8864080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แนวทางการรายงานการประเมินตนเองคุณภาพการดูแลผู้ป่วย เพื่อใช้ประโยชน์จากการประเมินตนเองในการบริหารและพัฒนาคุณภาพการดูแลผู้ป่วยของทีมนำทางคลินิก และรายงานข้อมูลคุณภาพสำคัญในภาพรวมจากการประเมินตนเองคุณภาพการดูแลผู้ป่วย (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pa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tient care quality)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ที่กระชับ ตรงประเด็นและสะท้อนโอกาสพัฒนา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เชิงระบบใน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การดูแลผู้ป่วยของ รพ. มากขึ้น 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รูปแบบการรายงานนี้ เป็นเพียงตัวอย่างแนวทางจุดตั้งตั้งที่ 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CLT/PCT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นำไปใช้ประโยชน์โดยสามารถดัดแปลงให้เหมาะสมกับบริบท สิ่งสำคัญมากกว่ารูปแบบคือ ความเข้าใจ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เป้า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หมายที่ต้องวิเคราะห์แต่ละประเด็น เชื่อมโยงและสรุปให้เห็นภาพรวมที่สะท้อนข้อมูลสำคัญ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แนวทางการรายงานการประเมินตนเองคุณภาพการดูแลผู้ป่วย ประกอบด้วย 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</a:t>
            </a:r>
            <a:r>
              <a:rPr lang="en-US" sz="1700" dirty="0" err="1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i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ภาพรวมของ 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CLT/PCT (CLT/PCT profile)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และ 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(ii)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ข้อมูลคุณ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ภาพสำคัญของแต่ละโรค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หัตถการ (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clinical tracer/ clinical quality summary) </a:t>
            </a:r>
            <a:endParaRPr lang="th-TH" sz="1700" dirty="0">
              <a:solidFill>
                <a:srgbClr val="000000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i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)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คำแนะนำในการนำเสนอภาพรวมของ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CLT/PCT</a:t>
            </a:r>
            <a:endParaRPr lang="en-US" sz="1700" dirty="0">
              <a:solidFill>
                <a:srgbClr val="000000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623888" marR="0" lvl="2" indent="-22860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ควรนำเสนอให้เห็นบริบทสำคัญ และภาพรวมการพัฒนาของ 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CLT/PCT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สะท้อนการเชื่อมโยงกับเป้าหมายระดับองค์กร และการนำนโยบายสำคัญมาสู่การปฏิบัติที่เป็นรูปธรรม (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alignment)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ไม่เน้นการนำเสนอเป็นรายโรค </a:t>
            </a:r>
          </a:p>
          <a:p>
            <a:pPr marL="623888" marR="0" lvl="2" indent="-22860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ควรนำเสนอให้เห็นผลลัพธ์ทางคลินิก (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clinical outcome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) ในภาพรวมและรายโรค และตัวชี้วัดสำคัญที่สะท้อนความสำเร็จหรือโอกาสในการพัฒนา เพื่อสะท้อนให้เห็น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M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aturity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ในการพัฒนาคุณภาพการดูแลผู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้ป่วยของ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โรงพยาบาล</a:t>
            </a:r>
            <a:endParaRPr lang="th-TH" sz="1700" dirty="0">
              <a:solidFill>
                <a:srgbClr val="000000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623888" marR="0" lvl="2" indent="-22860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นำแนวคิด 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Risk-based Thinking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มาวิเคราะห์ปัจจัยที่ส่งผลต่อความสำเร็จในการดำเนินงานและการควบคุมป้องกัน</a:t>
            </a:r>
          </a:p>
          <a:p>
            <a:pPr marL="623888" marR="0" lvl="2" indent="-22860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ควรนำเสนอผลการดำเนินการสำคัญในภาพรวมและความภาคภูมิใจ ซึ่งหมายรวมถึงสิ่งเล็กๆ ที่เรียกว่าความสำเร็จในการพัฒนากระบวนการดูแลผู้ป่วยของทีม และผลงานการพัฒนา วิจัย และนวัตกรรม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(ii)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คำแนะนำในการนำเสนอข้อมูลคุณ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ภาพสำคัญของแต่ละโรค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หัตถการ (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clinical tracer/ clinical quality summary) </a:t>
            </a:r>
            <a:endParaRPr lang="en-US" sz="1700" dirty="0">
              <a:solidFill>
                <a:srgbClr val="000000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623888" marR="0" lvl="2" indent="-26035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ควรเลือกนำเสนอการพัฒนาคุณภาพเฉพาะกลุ่มประชากรทางคลินิก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โรค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หัตถการ ในเรื่องสำคัญสอดคล้องตามจุดเน้น </a:t>
            </a:r>
          </a:p>
          <a:p>
            <a:pPr marL="623888" marR="0" lvl="2" indent="-26035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3P (Purpose-Process-Performance)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ของทุกโรค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/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หัตถการที่ระบุไว้ว่าเป็นโรคสำคัญ และอาจนำเสนอ </a:t>
            </a:r>
            <a:r>
              <a:rPr lang="en-US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3P </a:t>
            </a:r>
            <a:r>
              <a:rPr lang="th-TH" sz="1700" dirty="0">
                <a:solidFill>
                  <a:srgbClr val="00000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ในส่วนที่เป็นประเด็นร่วมของกระบวนการดูแลผู้ป่วยแยกออกมา</a:t>
            </a:r>
            <a:endParaRPr lang="en-US" sz="1700" dirty="0">
              <a:solidFill>
                <a:srgbClr val="000000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623888" marR="0" lvl="2" indent="-260350">
              <a:spcBef>
                <a:spcPts val="0"/>
              </a:spcBef>
              <a:spcAft>
                <a:spcPts val="0"/>
              </a:spcAft>
              <a:buFont typeface="BrowalliaUPC" panose="020B0604020202020204" pitchFamily="34" charset="-34"/>
              <a:buChar char="-"/>
            </a:pP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ควรนำเสนอให้เห็นผลลัพธ์ทางคลินิก (</a:t>
            </a:r>
            <a:r>
              <a:rPr lang="en-US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clinical outcome) </a:t>
            </a:r>
            <a:r>
              <a:rPr lang="th-TH" sz="17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การวิเคราะห์ผลลัพธ์ที่กระชับและตรงประเด็น การสะท้อนให้เห็นการดำเนินกิจกรรมการพัฒนาคุณภาพที่ส่งผลต่อการปรับระบบหรือวิธีการทำงานอย่างไร และเกิดผลลัพธ์การพัฒนาที่ดีขึ้นอย่างไร</a:t>
            </a:r>
            <a:endParaRPr lang="th-TH" sz="17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308730B-6248-92FD-8FA8-E4519F2136D5}"/>
              </a:ext>
            </a:extLst>
          </p:cNvPr>
          <p:cNvSpPr txBox="1"/>
          <p:nvPr/>
        </p:nvSpPr>
        <p:spPr>
          <a:xfrm>
            <a:off x="464054" y="6050746"/>
            <a:ext cx="6715238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h-TH" dirty="0">
                <a:latin typeface="Browallia New"/>
                <a:cs typeface="Browallia New"/>
              </a:rPr>
              <a:t>สถาบันรับรองคุณภาพสถานพยาบาล (องค์การมหาชน) พฤษภาคม </a:t>
            </a:r>
            <a:r>
              <a:rPr lang="en-US" dirty="0">
                <a:latin typeface="Browallia New"/>
                <a:cs typeface="Browallia New"/>
              </a:rPr>
              <a:t>2565  </a:t>
            </a:r>
            <a:endParaRPr lang="en-US" dirty="0">
              <a:ea typeface="+mn-lt"/>
              <a:cs typeface="+mn-lt"/>
            </a:endParaRPr>
          </a:p>
          <a:p>
            <a:pPr algn="r"/>
            <a:r>
              <a:rPr lang="en-US" dirty="0">
                <a:latin typeface="Browallia New"/>
                <a:cs typeface="Browallia New"/>
              </a:rPr>
              <a:t>FM-ACD-090-00</a:t>
            </a:r>
            <a:endParaRPr lang="en-US" dirty="0">
              <a:ea typeface="+mn-lt"/>
              <a:cs typeface="+mn-lt"/>
            </a:endParaRPr>
          </a:p>
          <a:p>
            <a:pPr algn="r"/>
            <a:r>
              <a:rPr lang="en-US" dirty="0">
                <a:latin typeface="Browallia New"/>
                <a:cs typeface="Browallia New"/>
              </a:rPr>
              <a:t>Date : 17/05/2565</a:t>
            </a:r>
            <a:endParaRPr lang="en-US" dirty="0"/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xmlns="" id="{CCC970E3-593A-95E5-FAC1-920F8C27CD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582" y="6212373"/>
            <a:ext cx="169545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662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0227" y="259309"/>
            <a:ext cx="7039309" cy="144571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h-TH" sz="4000" b="1" dirty="0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ข้อมูลคุณภาพของแต่ละโรค/หัตถการ</a:t>
            </a:r>
            <a:br>
              <a:rPr lang="th-TH" sz="4000" b="1" dirty="0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</a:br>
            <a:r>
              <a:rPr lang="en-US" sz="4000" b="1" dirty="0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(Clinical Tracer, Clinical Quality Summary)</a:t>
            </a:r>
            <a:endParaRPr lang="th-TH" sz="2800" b="1" dirty="0">
              <a:solidFill>
                <a:srgbClr val="000099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49743" y="4888392"/>
            <a:ext cx="65950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ควรนำเสนอ 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3P 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ของทุกโรคที่ระบุไว้ว่าเป็นโรคสำคัญ</a:t>
            </a:r>
          </a:p>
          <a:p>
            <a:pPr algn="ctr"/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อาจนำเสนอ 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3P 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ในส่วนที่เป็นตัวร่วมของการดูแลทั่วไปในสาขานี้แยกออกมา</a:t>
            </a:r>
            <a:endParaRPr lang="en-US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8CD2417-38AF-4228-A34D-DBABE3171BD3}"/>
              </a:ext>
            </a:extLst>
          </p:cNvPr>
          <p:cNvSpPr txBox="1"/>
          <p:nvPr/>
        </p:nvSpPr>
        <p:spPr>
          <a:xfrm>
            <a:off x="1444547" y="2019433"/>
            <a:ext cx="71399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dirty="0">
                <a:solidFill>
                  <a:srgbClr val="FF0000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Context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		วิเคราะห์ข้อมูลบริบทที่สำคัญ ประเด็น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/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ความท้าทาย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/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ความเสี่ยงสำคัญ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Purpose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		แสดงเป้าหมายการดูแลผู้ป่วยที่ชัดเจนพร้อมปัจจัยขับเคลื่อน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541463" algn="l"/>
              </a:tabLst>
            </a:pP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Process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		แสดงคุณภาพในทุกขั้นตอนการดูแลผู้ป่วยตั้งแต่เริ่มต้นจนสิ้นสุด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173831" indent="-173831">
              <a:buFont typeface="Arial" panose="020B0604020202020204" pitchFamily="34" charset="0"/>
              <a:buChar char="•"/>
            </a:pP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  Performance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	แสดงระดับและแนวโน้มของผลลัพธ์ที่สำคัญ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(ตามเป้าหมาย)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แสดงด้วย 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run chart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หรือ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control chart 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พร้อมด้วย 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annotation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 ที่ระบุ 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CQI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ที่ทำมาในช่วงเวลาต่างๆ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แสดงค่าเป้าหมายที่มีการปรับตามผลลัพธ์ล่าสุด</a:t>
            </a:r>
          </a:p>
          <a:p>
            <a:pPr marL="947738" lvl="2" indent="-261938">
              <a:buFont typeface="Arial" panose="020B0604020202020204" pitchFamily="34" charset="0"/>
              <a:buChar char="•"/>
            </a:pP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แสดงค่าเทียบเคียง </a:t>
            </a:r>
            <a:r>
              <a:rPr lang="en-US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(benchmark) </a:t>
            </a:r>
            <a:r>
              <a:rPr lang="th-TH" sz="2000" dirty="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(ถ้ามี)</a:t>
            </a:r>
            <a:endParaRPr lang="en-US" sz="2000" dirty="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C4CDDED-0223-923A-E8CB-3A051AAA2563}"/>
              </a:ext>
            </a:extLst>
          </p:cNvPr>
          <p:cNvSpPr txBox="1"/>
          <p:nvPr/>
        </p:nvSpPr>
        <p:spPr>
          <a:xfrm>
            <a:off x="830227" y="5868889"/>
            <a:ext cx="6148069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>
              <a:defRPr/>
            </a:pPr>
            <a:r>
              <a:rPr kumimoji="0" lang="th-TH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owallia New"/>
                <a:ea typeface="Tahoma"/>
                <a:cs typeface="Browallia New"/>
              </a:rPr>
              <a:t>สถาบันรับรองคุณภาพสถานพยาบาล (องค์การมหาชน) พฤษภาคม</a:t>
            </a:r>
            <a:r>
              <a:rPr lang="th-TH" dirty="0">
                <a:latin typeface="Browallia New"/>
                <a:ea typeface="Tahoma"/>
                <a:cs typeface="Browallia New"/>
              </a:rPr>
              <a:t> 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owallia New"/>
                <a:ea typeface="Tahoma"/>
                <a:cs typeface="Browallia New"/>
              </a:rPr>
              <a:t>2565</a:t>
            </a:r>
            <a:r>
              <a:rPr lang="en-US" dirty="0">
                <a:latin typeface="Browallia New"/>
                <a:ea typeface="Tahoma"/>
                <a:cs typeface="Browallia New"/>
              </a:rPr>
              <a:t>  </a:t>
            </a:r>
            <a:endParaRPr lang="en-US" dirty="0">
              <a:ea typeface="Tahoma"/>
              <a:cs typeface="+mn-lt"/>
            </a:endParaRPr>
          </a:p>
          <a:p>
            <a:pPr algn="r">
              <a:defRPr/>
            </a:pPr>
            <a:r>
              <a:rPr lang="en-US" dirty="0">
                <a:latin typeface="Browallia New"/>
                <a:ea typeface="Tahoma"/>
                <a:cs typeface="Browallia New"/>
              </a:rPr>
              <a:t>FM-ACD-090-00</a:t>
            </a:r>
            <a:endParaRPr lang="en-US" dirty="0">
              <a:ea typeface="Tahoma"/>
              <a:cs typeface="+mn-lt"/>
            </a:endParaRPr>
          </a:p>
          <a:p>
            <a:pPr algn="r">
              <a:defRPr/>
            </a:pPr>
            <a:r>
              <a:rPr lang="en-US" dirty="0">
                <a:latin typeface="Browallia New"/>
                <a:ea typeface="Tahoma"/>
                <a:cs typeface="Browallia New"/>
              </a:rPr>
              <a:t>Date : 17/05/2565</a:t>
            </a:r>
            <a:endParaRPr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Tahoma"/>
              <a:cs typeface="+mn-lt"/>
            </a:endParaRP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xmlns="" id="{DA1D5AEB-BDC2-53AA-B31E-E34CCA69C3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582" y="6212373"/>
            <a:ext cx="169545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150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69897" y="356850"/>
            <a:ext cx="3325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541463" algn="l"/>
              </a:tabLst>
              <a:defRPr/>
            </a:pPr>
            <a:r>
              <a:rPr lang="th-TH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บริบท (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Context</a:t>
            </a:r>
            <a:r>
              <a:rPr lang="th-TH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0C4D38B-6609-4395-9ABD-959578FB113C}"/>
              </a:ext>
            </a:extLst>
          </p:cNvPr>
          <p:cNvSpPr txBox="1"/>
          <p:nvPr/>
        </p:nvSpPr>
        <p:spPr>
          <a:xfrm>
            <a:off x="428028" y="1138333"/>
            <a:ext cx="80431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209550">
              <a:buFont typeface="Arial" panose="020B0604020202020204" pitchFamily="34" charset="0"/>
              <a:buChar char="•"/>
            </a:pPr>
            <a:r>
              <a:rPr lang="th-TH" sz="28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บริบท</a:t>
            </a:r>
          </a:p>
          <a:p>
            <a:pPr marL="152400"/>
            <a:endParaRPr lang="th-TH" sz="28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pPr marL="361950" indent="-209550">
              <a:buFont typeface="Arial" panose="020B0604020202020204" pitchFamily="34" charset="0"/>
              <a:buChar char="•"/>
            </a:pPr>
            <a:r>
              <a:rPr lang="th-TH" sz="28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ประเด็น/ความท้าทาย</a:t>
            </a:r>
            <a:r>
              <a:rPr lang="en-US" sz="28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/</a:t>
            </a:r>
            <a:r>
              <a:rPr lang="th-TH" sz="28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ความเสี่ยงที่สำคัญ</a:t>
            </a:r>
          </a:p>
        </p:txBody>
      </p:sp>
    </p:spTree>
    <p:extLst>
      <p:ext uri="{BB962C8B-B14F-4D97-AF65-F5344CB8AC3E}">
        <p14:creationId xmlns:p14="http://schemas.microsoft.com/office/powerpoint/2010/main" val="3914751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75988" y="269726"/>
            <a:ext cx="859754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เป้าหมาย ปัจจัยขับเคลื่อน ตัวชี้วัด (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Purpose, Driver Diagram, &amp; Indicator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4968" y="2961564"/>
            <a:ext cx="1392072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sz="1400" b="1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เป้าหมาย</a:t>
            </a:r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:</a:t>
            </a: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3589" y="3848673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22210" y="2866027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80831" y="2866030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11" name="Straight Arrow Connector 10"/>
          <p:cNvCxnSpPr>
            <a:stCxn id="10" idx="1"/>
            <a:endCxn id="7" idx="3"/>
          </p:cNvCxnSpPr>
          <p:nvPr/>
        </p:nvCxnSpPr>
        <p:spPr>
          <a:xfrm flipH="1" flipV="1">
            <a:off x="6214282" y="3235359"/>
            <a:ext cx="766549" cy="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663589" y="2214464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22210" y="1764086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80831" y="1764086"/>
            <a:ext cx="139207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  <a:p>
            <a:endParaRPr lang="en-US" sz="1400"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20" name="Elbow Connector 19"/>
          <p:cNvCxnSpPr>
            <a:stCxn id="13" idx="1"/>
            <a:endCxn id="3" idx="3"/>
          </p:cNvCxnSpPr>
          <p:nvPr/>
        </p:nvCxnSpPr>
        <p:spPr>
          <a:xfrm rot="10800000" flipV="1">
            <a:off x="1897041" y="2583796"/>
            <a:ext cx="766549" cy="85482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4" idx="1"/>
            <a:endCxn id="3" idx="3"/>
          </p:cNvCxnSpPr>
          <p:nvPr/>
        </p:nvCxnSpPr>
        <p:spPr>
          <a:xfrm rot="10800000">
            <a:off x="1897041" y="3438619"/>
            <a:ext cx="766549" cy="7793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4" idx="1"/>
            <a:endCxn id="13" idx="3"/>
          </p:cNvCxnSpPr>
          <p:nvPr/>
        </p:nvCxnSpPr>
        <p:spPr>
          <a:xfrm rot="10800000" flipV="1">
            <a:off x="4055662" y="2133418"/>
            <a:ext cx="766549" cy="45037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7" idx="1"/>
            <a:endCxn id="13" idx="3"/>
          </p:cNvCxnSpPr>
          <p:nvPr/>
        </p:nvCxnSpPr>
        <p:spPr>
          <a:xfrm rot="10800000">
            <a:off x="4055662" y="2583797"/>
            <a:ext cx="766549" cy="65156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5" idx="1"/>
            <a:endCxn id="14" idx="3"/>
          </p:cNvCxnSpPr>
          <p:nvPr/>
        </p:nvCxnSpPr>
        <p:spPr>
          <a:xfrm flipH="1">
            <a:off x="6214282" y="2133418"/>
            <a:ext cx="7665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40781" y="855233"/>
            <a:ext cx="8563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Purpose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30912" y="855233"/>
            <a:ext cx="1433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Primary Drivers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619299" y="851423"/>
            <a:ext cx="1665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Secondary Drivers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71573" y="851422"/>
            <a:ext cx="22797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Interventions/Change Idea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4967" y="3962422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Indicator: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692455" y="4589357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Indicator: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767619" y="3530062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Indicator: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980831" y="3512357"/>
            <a:ext cx="667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Indicator: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315F5FCD-51AE-4807-98CB-CD3D55909EB2}"/>
              </a:ext>
            </a:extLst>
          </p:cNvPr>
          <p:cNvSpPr txBox="1"/>
          <p:nvPr/>
        </p:nvSpPr>
        <p:spPr>
          <a:xfrm>
            <a:off x="137187" y="5746302"/>
            <a:ext cx="89642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th-TH">
                <a:solidFill>
                  <a:srgbClr val="FF0000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ตัวอย่างรูปแบบการ</a:t>
            </a:r>
            <a:r>
              <a:rPr lang="th-TH">
                <a:solidFill>
                  <a:srgbClr val="FF0000"/>
                </a:solidFill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ใช้ </a:t>
            </a:r>
            <a:r>
              <a:rPr lang="en-US">
                <a:solidFill>
                  <a:srgbClr val="FF0000"/>
                </a:solidFill>
                <a:effectLst/>
                <a:latin typeface="Browallia New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Driver Diagram </a:t>
            </a:r>
            <a:r>
              <a:rPr lang="th-TH">
                <a:solidFill>
                  <a:srgbClr val="FF0000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UPC" panose="020B0604020202020204" pitchFamily="34" charset="-34"/>
              </a:rPr>
              <a:t>เป็นเครื่องมือที่ช่วยในการพัฒนา และสรุปข้อมูลสำคัญรายโรคในภาพรวม 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th-TH">
                <a:solidFill>
                  <a:srgbClr val="FF0000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โดยเป็นการส่งเสริมให้ใช้ประโยชน์ในการพัฒนา แต่ไม่จำเป็นต้องนำเสนอด้วย </a:t>
            </a:r>
            <a:r>
              <a:rPr lang="en-US">
                <a:solidFill>
                  <a:srgbClr val="FF0000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D</a:t>
            </a:r>
            <a:r>
              <a:rPr lang="en-US">
                <a:solidFill>
                  <a:srgbClr val="FF0000"/>
                </a:solidFill>
                <a:latin typeface="BrowalliaUPC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river Diagram</a:t>
            </a:r>
            <a:r>
              <a:rPr lang="th-TH">
                <a:solidFill>
                  <a:srgbClr val="FF0000"/>
                </a:solidFill>
                <a:effectLst/>
                <a:latin typeface="BrowalliaUPC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หากมีรูปแบบการสรุปข้อมูลอื่นที่เหมาะสม</a:t>
            </a:r>
            <a:endParaRPr lang="en-US">
              <a:solidFill>
                <a:srgbClr val="FF0000"/>
              </a:solidFill>
              <a:effectLst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54367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001439" y="269726"/>
            <a:ext cx="534665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Flowchart 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ของการดูแลผู้ป่วยโรค.....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4493" y="5831202"/>
            <a:ext cx="7380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เขียน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flowchart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ที่ทำให้เห็นภาพรวมของกระบวนการดูแลตั้งแต่ต้นจนจบ เน้นกระบวนการสำคัญของโรคที่นำเสนอ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ควรระบุประเด็นคุณภาพสำคัญ/ความเสี่ยงในแต่ละขั้นตอนลงไปในขั้นตอนต่างๆ ของ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flowchart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ด้วย</a:t>
            </a:r>
          </a:p>
        </p:txBody>
      </p:sp>
    </p:spTree>
    <p:extLst>
      <p:ext uri="{BB962C8B-B14F-4D97-AF65-F5344CB8AC3E}">
        <p14:creationId xmlns:p14="http://schemas.microsoft.com/office/powerpoint/2010/main" val="854340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48335" y="269726"/>
            <a:ext cx="565283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การจัดการกระบวนการ (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Management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153609"/>
              </p:ext>
            </p:extLst>
          </p:nvPr>
        </p:nvGraphicFramePr>
        <p:xfrm>
          <a:off x="423951" y="980629"/>
          <a:ext cx="848678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390">
                  <a:extLst>
                    <a:ext uri="{9D8B030D-6E8A-4147-A177-3AD203B41FA5}">
                      <a16:colId xmlns:a16="http://schemas.microsoft.com/office/drawing/2014/main" xmlns="" val="1433615822"/>
                    </a:ext>
                  </a:extLst>
                </a:gridCol>
                <a:gridCol w="1583624">
                  <a:extLst>
                    <a:ext uri="{9D8B030D-6E8A-4147-A177-3AD203B41FA5}">
                      <a16:colId xmlns:a16="http://schemas.microsoft.com/office/drawing/2014/main" xmlns="" val="358496683"/>
                    </a:ext>
                  </a:extLst>
                </a:gridCol>
                <a:gridCol w="2069824">
                  <a:extLst>
                    <a:ext uri="{9D8B030D-6E8A-4147-A177-3AD203B41FA5}">
                      <a16:colId xmlns:a16="http://schemas.microsoft.com/office/drawing/2014/main" xmlns="" val="1227165852"/>
                    </a:ext>
                  </a:extLst>
                </a:gridCol>
                <a:gridCol w="3333946">
                  <a:extLst>
                    <a:ext uri="{9D8B030D-6E8A-4147-A177-3AD203B41FA5}">
                      <a16:colId xmlns:a16="http://schemas.microsoft.com/office/drawing/2014/main" xmlns="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กระบวนการ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ข้อกำหนดของกระบวนการ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ตัวชี้วัดของกระบวนการ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การออกแบบกระบวนการ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453986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3951" y="4550088"/>
            <a:ext cx="8337912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th-TH" b="1">
                <a:latin typeface="Browallia New" panose="020B0604020202020204" pitchFamily="34" charset="-34"/>
                <a:cs typeface="Browallia New" panose="020B0604020202020204" pitchFamily="34" charset="-34"/>
              </a:rPr>
              <a:t>ข้อกำหนดของกระบวนการ </a:t>
            </a:r>
            <a:r>
              <a:rPr lang="en-US" b="1">
                <a:latin typeface="Browallia New" panose="020B0604020202020204" pitchFamily="34" charset="-34"/>
                <a:cs typeface="Browallia New" panose="020B0604020202020204" pitchFamily="34" charset="-34"/>
              </a:rPr>
              <a:t>(process requirement)</a:t>
            </a:r>
            <a:endParaRPr lang="th-TH" b="1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ระบุ</a:t>
            </a:r>
            <a:r>
              <a:rPr lang="th-TH" b="1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สิ่งที่คาดหวัง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จากกระบวนการด้วย </a:t>
            </a:r>
            <a:r>
              <a:rPr lang="en-US">
                <a:latin typeface="Browallia New" panose="020B0604020202020204" pitchFamily="34" charset="-34"/>
                <a:cs typeface="Browallia New" panose="020B0604020202020204" pitchFamily="34" charset="-34"/>
              </a:rPr>
              <a:t>key word 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สั้นๆ โดยพิจารณาจาก</a:t>
            </a:r>
            <a:r>
              <a:rPr lang="th-TH">
                <a:solidFill>
                  <a:srgbClr val="0033CC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ความต้องการของผู้รับผลงาน มาตรฐานวิชาชีพ และความเสี่ยง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ที่อาจทำให้ไม่บรรลุเป้าหมาย</a:t>
            </a:r>
          </a:p>
          <a:p>
            <a:pPr>
              <a:lnSpc>
                <a:spcPct val="90000"/>
              </a:lnSpc>
            </a:pPr>
            <a:r>
              <a:rPr lang="th-TH" b="1">
                <a:latin typeface="Browallia New" panose="020B0604020202020204" pitchFamily="34" charset="-34"/>
                <a:cs typeface="Browallia New" panose="020B0604020202020204" pitchFamily="34" charset="-34"/>
              </a:rPr>
              <a:t>ตัวชี้วัดของกระบวนการ</a:t>
            </a:r>
            <a:r>
              <a:rPr lang="en-US" b="1">
                <a:latin typeface="Browallia New" panose="020B0604020202020204" pitchFamily="34" charset="-34"/>
                <a:cs typeface="Browallia New" panose="020B0604020202020204" pitchFamily="34" charset="-34"/>
              </a:rPr>
              <a:t> (process indicators)</a:t>
            </a:r>
            <a:endParaRPr lang="th-TH" b="1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ระบุ</a:t>
            </a:r>
            <a:r>
              <a:rPr lang="th-TH" b="1">
                <a:solidFill>
                  <a:srgbClr val="FF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ตัวชี้วัด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ที่สัมพันธ์กับข้อกำหนดของกระบวนการ</a:t>
            </a:r>
            <a:r>
              <a:rPr lang="en-US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>
                <a:latin typeface="Browallia New" panose="020B0604020202020204" pitchFamily="34" charset="-34"/>
                <a:cs typeface="Browallia New" panose="020B0604020202020204" pitchFamily="34" charset="-34"/>
              </a:rPr>
              <a:t>และเป็นประโยชน์ในการทำให้มั่นใจในคุณภาพของกระบวนการนั้น</a:t>
            </a:r>
          </a:p>
          <a:p>
            <a:pPr>
              <a:lnSpc>
                <a:spcPct val="90000"/>
              </a:lnSpc>
            </a:pPr>
            <a:r>
              <a:rPr lang="th-TH" b="1">
                <a:latin typeface="Browallia New" panose="020B0604020202020204" pitchFamily="34" charset="-34"/>
                <a:cs typeface="Browallia New" panose="020B0604020202020204" pitchFamily="34" charset="-34"/>
              </a:rPr>
              <a:t>การออกแบบกระบวนการ</a:t>
            </a:r>
            <a:r>
              <a:rPr lang="en-US" b="1">
                <a:latin typeface="Browallia New" panose="020B0604020202020204" pitchFamily="34" charset="-34"/>
                <a:cs typeface="Browallia New" panose="020B0604020202020204" pitchFamily="34" charset="-34"/>
              </a:rPr>
              <a:t> (process design)</a:t>
            </a:r>
            <a:endParaRPr lang="th-TH" b="1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31775">
              <a:lnSpc>
                <a:spcPct val="90000"/>
              </a:lnSpc>
            </a:pPr>
            <a:r>
              <a:rPr lang="th-TH">
                <a:latin typeface="Browallia New" pitchFamily="34" charset="-34"/>
                <a:cs typeface="Browallia New" pitchFamily="34" charset="-34"/>
              </a:rPr>
              <a:t>พิจารณา </a:t>
            </a:r>
            <a:r>
              <a:rPr lang="en-US">
                <a:latin typeface="Browallia New" pitchFamily="34" charset="-34"/>
                <a:cs typeface="Browallia New" pitchFamily="34" charset="-34"/>
              </a:rPr>
              <a:t>driver diagram </a:t>
            </a:r>
            <a:r>
              <a:rPr lang="th-TH">
                <a:latin typeface="Browallia New" pitchFamily="34" charset="-34"/>
                <a:cs typeface="Browallia New" pitchFamily="34" charset="-34"/>
              </a:rPr>
              <a:t>และ </a:t>
            </a:r>
            <a:r>
              <a:rPr lang="en-US">
                <a:latin typeface="Browallia New" pitchFamily="34" charset="-34"/>
                <a:cs typeface="Browallia New" pitchFamily="34" charset="-34"/>
              </a:rPr>
              <a:t>process requirement </a:t>
            </a:r>
            <a:r>
              <a:rPr lang="th-TH">
                <a:latin typeface="Browallia New" pitchFamily="34" charset="-34"/>
                <a:cs typeface="Browallia New" pitchFamily="34" charset="-34"/>
              </a:rPr>
              <a:t>แล้วพิจารณาว่าจะใช้</a:t>
            </a:r>
            <a:r>
              <a:rPr lang="th-TH" b="1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แนวคิดการออกแบบอะไร</a:t>
            </a:r>
            <a:r>
              <a:rPr lang="th-TH">
                <a:latin typeface="Browallia New" pitchFamily="34" charset="-34"/>
                <a:cs typeface="Browallia New" pitchFamily="34" charset="-34"/>
              </a:rPr>
              <a:t> เช่น </a:t>
            </a:r>
            <a:r>
              <a:rPr lang="en-US">
                <a:latin typeface="Browallia New" pitchFamily="34" charset="-34"/>
                <a:cs typeface="Browallia New" pitchFamily="34" charset="-34"/>
              </a:rPr>
              <a:t>simplicity, visual management, human factor engineering, human-centered design, Lean thinking</a:t>
            </a:r>
          </a:p>
        </p:txBody>
      </p:sp>
    </p:spTree>
    <p:extLst>
      <p:ext uri="{BB962C8B-B14F-4D97-AF65-F5344CB8AC3E}">
        <p14:creationId xmlns:p14="http://schemas.microsoft.com/office/powerpoint/2010/main" val="278163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75527" y="269726"/>
            <a:ext cx="739850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678" y="6087577"/>
            <a:ext cx="7992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ใช้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 run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หรือ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control chart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เพื่อแสดงผลลัพธ์ตามตัวชี้วัดที่ระบุไว้ใน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driver diagram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และตาราง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process management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ระบุการปรับปรุงที่เกิดขึ้นในช่วงเวลาต่างๆ ที่สัมพันธ์กับผลลัพธ์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21787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9975" y="2115404"/>
            <a:ext cx="5456788" cy="1537520"/>
          </a:xfrm>
        </p:spPr>
        <p:txBody>
          <a:bodyPr>
            <a:noAutofit/>
          </a:bodyPr>
          <a:lstStyle/>
          <a:p>
            <a:r>
              <a:rPr lang="th-TH" sz="4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ภาพรวมของ </a:t>
            </a:r>
            <a:r>
              <a:rPr lang="en-US" sz="4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CLT/PCT</a:t>
            </a:r>
            <a:r>
              <a:rPr lang="th-TH" sz="4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/>
            </a:r>
            <a:br>
              <a:rPr lang="th-TH" sz="4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</a:br>
            <a:r>
              <a:rPr lang="en-US" sz="48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(CLT/PCT Profile)</a:t>
            </a:r>
            <a:endParaRPr lang="th-TH" sz="3600" b="1">
              <a:solidFill>
                <a:srgbClr val="000099"/>
              </a:solidFill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D2C57E5-1B32-4F82-8103-3DE6247694F2}"/>
              </a:ext>
            </a:extLst>
          </p:cNvPr>
          <p:cNvSpPr txBox="1"/>
          <p:nvPr/>
        </p:nvSpPr>
        <p:spPr>
          <a:xfrm>
            <a:off x="1554334" y="3652924"/>
            <a:ext cx="614806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h-TH" sz="32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และ </a:t>
            </a:r>
            <a:r>
              <a:rPr lang="en-US" sz="3200" b="1">
                <a:solidFill>
                  <a:srgbClr val="000099"/>
                </a:solidFill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Clinical Tracer / Clinical Quality Summary</a:t>
            </a:r>
            <a:endParaRPr lang="th-TH" sz="320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F2A5F28-82FD-4760-8CEB-36B6D6167262}"/>
              </a:ext>
            </a:extLst>
          </p:cNvPr>
          <p:cNvSpPr txBox="1"/>
          <p:nvPr/>
        </p:nvSpPr>
        <p:spPr>
          <a:xfrm>
            <a:off x="1249743" y="5977245"/>
            <a:ext cx="6148069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>
              <a:defRPr/>
            </a:pPr>
            <a:r>
              <a:rPr kumimoji="0" lang="th-TH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owallia New"/>
                <a:ea typeface="Tahoma"/>
                <a:cs typeface="Browallia New"/>
              </a:rPr>
              <a:t>สถาบันรับรองคุณภาพสถานพยาบาล (องค์การมหาชน) พฤษภาคม</a:t>
            </a:r>
            <a:r>
              <a:rPr lang="th-TH" dirty="0">
                <a:latin typeface="Browallia New"/>
                <a:ea typeface="Tahoma"/>
                <a:cs typeface="Browallia New"/>
              </a:rPr>
              <a:t> 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rowallia New"/>
                <a:ea typeface="Tahoma"/>
                <a:cs typeface="Browallia New"/>
              </a:rPr>
              <a:t>2565</a:t>
            </a:r>
            <a:r>
              <a:rPr lang="en-US" dirty="0">
                <a:latin typeface="Browallia New"/>
                <a:ea typeface="Tahoma"/>
                <a:cs typeface="Browallia New"/>
              </a:rPr>
              <a:t>  </a:t>
            </a:r>
            <a:endParaRPr lang="en-US" dirty="0">
              <a:ea typeface="Tahoma"/>
              <a:cs typeface="+mn-lt"/>
            </a:endParaRPr>
          </a:p>
          <a:p>
            <a:pPr algn="r">
              <a:defRPr/>
            </a:pPr>
            <a:r>
              <a:rPr lang="en-US" dirty="0">
                <a:latin typeface="Browallia New"/>
                <a:ea typeface="Tahoma"/>
                <a:cs typeface="Browallia New"/>
              </a:rPr>
              <a:t>FM-ACD-090-00</a:t>
            </a:r>
            <a:endParaRPr lang="en-US" dirty="0">
              <a:ea typeface="Tahoma"/>
              <a:cs typeface="+mn-lt"/>
            </a:endParaRPr>
          </a:p>
          <a:p>
            <a:pPr algn="r">
              <a:defRPr/>
            </a:pPr>
            <a:r>
              <a:rPr lang="en-US" dirty="0">
                <a:latin typeface="Browallia New"/>
                <a:ea typeface="Tahoma"/>
                <a:cs typeface="Browallia New"/>
              </a:rPr>
              <a:t>Date : 17/05/2565</a:t>
            </a:r>
            <a:endParaRPr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Tahoma"/>
              <a:cs typeface="+mn-lt"/>
            </a:endParaRPr>
          </a:p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rowallia New" panose="020B0604020202020204" pitchFamily="34" charset="-34"/>
              <a:ea typeface="Tahoma" panose="020B060403050404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36913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20966" y="884953"/>
            <a:ext cx="4352795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พันธกิจ/ความมุ่งหมายของ 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CLT/PCT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70017" y="4479891"/>
            <a:ext cx="2648802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จุดเน้นของการพัฒนา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71520" y="1745277"/>
            <a:ext cx="1901803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ขอบเขตบริการ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37848" y="2694089"/>
            <a:ext cx="3512821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ผู้รับบริการและความต้องการ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8201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609205"/>
              </p:ext>
            </p:extLst>
          </p:nvPr>
        </p:nvGraphicFramePr>
        <p:xfrm>
          <a:off x="614150" y="1064526"/>
          <a:ext cx="7901201" cy="3099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2259">
                  <a:extLst>
                    <a:ext uri="{9D8B030D-6E8A-4147-A177-3AD203B41FA5}">
                      <a16:colId xmlns:a16="http://schemas.microsoft.com/office/drawing/2014/main" xmlns="" val="143461931"/>
                    </a:ext>
                  </a:extLst>
                </a:gridCol>
                <a:gridCol w="1090163">
                  <a:extLst>
                    <a:ext uri="{9D8B030D-6E8A-4147-A177-3AD203B41FA5}">
                      <a16:colId xmlns:a16="http://schemas.microsoft.com/office/drawing/2014/main" xmlns="" val="902711006"/>
                    </a:ext>
                  </a:extLst>
                </a:gridCol>
                <a:gridCol w="1190408">
                  <a:extLst>
                    <a:ext uri="{9D8B030D-6E8A-4147-A177-3AD203B41FA5}">
                      <a16:colId xmlns:a16="http://schemas.microsoft.com/office/drawing/2014/main" xmlns="" val="307701924"/>
                    </a:ext>
                  </a:extLst>
                </a:gridCol>
                <a:gridCol w="1127754">
                  <a:extLst>
                    <a:ext uri="{9D8B030D-6E8A-4147-A177-3AD203B41FA5}">
                      <a16:colId xmlns:a16="http://schemas.microsoft.com/office/drawing/2014/main" xmlns="" val="2857922286"/>
                    </a:ext>
                  </a:extLst>
                </a:gridCol>
                <a:gridCol w="1262290">
                  <a:extLst>
                    <a:ext uri="{9D8B030D-6E8A-4147-A177-3AD203B41FA5}">
                      <a16:colId xmlns:a16="http://schemas.microsoft.com/office/drawing/2014/main" xmlns="" val="3280774231"/>
                    </a:ext>
                  </a:extLst>
                </a:gridCol>
                <a:gridCol w="1188327">
                  <a:extLst>
                    <a:ext uri="{9D8B030D-6E8A-4147-A177-3AD203B41FA5}">
                      <a16:colId xmlns:a16="http://schemas.microsoft.com/office/drawing/2014/main" xmlns="" val="1846646778"/>
                    </a:ext>
                  </a:extLst>
                </a:gridCol>
              </a:tblGrid>
              <a:tr h="4427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โรค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risk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cost/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Long LOS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High volume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New evidence/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technology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Complex care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1564917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70697964"/>
                  </a:ext>
                </a:extLst>
              </a:tr>
              <a:tr h="3320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5440660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6792784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37940718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81523067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08305950"/>
                  </a:ext>
                </a:extLst>
              </a:tr>
              <a:tr h="387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8938916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40989" y="270804"/>
            <a:ext cx="3679533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กลุ่มผู้ป่วยสำคัญของ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CLT/PCT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4150" y="5052347"/>
            <a:ext cx="77620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ระบุโรคสำคัญให้มากที่สุด ให้คะแนนน้ำหนักความสำคัญของแต่ละโรคตามเกณฑ์ต่างๆ ตั้งแต่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1-5</a:t>
            </a:r>
            <a:endParaRPr lang="th-TH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เป็นการบอกภาพรวมว่ากลุ่มผู้ป่วยที่สำคัญของ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CLT/PCT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มีอะไรบ้าง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ความสำคัญอาจจะมาจากเกณฑ์ข้อใดข้อหนึ่งหรือหลายข้อร่วมกันก็ได้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การสรุปภาพรวมเป็นฐานสำหรับพิจารณาต่อว่าจะทบทวน/สรุปผลคุณภาพการดูแลผู้ป่วยในกลุ่มใดบ้าง ในประเด็นใดบ้าง</a:t>
            </a:r>
            <a:endParaRPr lang="en-US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23081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35822" y="269726"/>
            <a:ext cx="4477829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ตัวชี้วัดของ</a:t>
            </a:r>
            <a:r>
              <a:rPr lang="en-US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CLT/PCT</a:t>
            </a:r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ตามมิติคุณภาพ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910019"/>
              </p:ext>
            </p:extLst>
          </p:nvPr>
        </p:nvGraphicFramePr>
        <p:xfrm>
          <a:off x="423951" y="980629"/>
          <a:ext cx="850392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xmlns="" val="143361582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584966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227165852"/>
                    </a:ext>
                  </a:extLst>
                </a:gridCol>
                <a:gridCol w="1034995">
                  <a:extLst>
                    <a:ext uri="{9D8B030D-6E8A-4147-A177-3AD203B41FA5}">
                      <a16:colId xmlns:a16="http://schemas.microsoft.com/office/drawing/2014/main" xmlns="" val="2718931841"/>
                    </a:ext>
                  </a:extLst>
                </a:gridCol>
                <a:gridCol w="859809">
                  <a:extLst>
                    <a:ext uri="{9D8B030D-6E8A-4147-A177-3AD203B41FA5}">
                      <a16:colId xmlns:a16="http://schemas.microsoft.com/office/drawing/2014/main" xmlns="" val="2628046237"/>
                    </a:ext>
                  </a:extLst>
                </a:gridCol>
                <a:gridCol w="848396">
                  <a:extLst>
                    <a:ext uri="{9D8B030D-6E8A-4147-A177-3AD203B41FA5}">
                      <a16:colId xmlns:a16="http://schemas.microsoft.com/office/drawing/2014/main" xmlns="" val="21157063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115465939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74753614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32852827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โรค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Access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Continuity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Appropriate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Effective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Efficient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Safe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People-centered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Health promotion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453986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72492" y="6357301"/>
            <a:ext cx="6293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คัดลอกโรคสำคัญจากตารางในแผ่นที่ </a:t>
            </a:r>
            <a:r>
              <a:rPr lang="en-US">
                <a:latin typeface="BrowalliaUPC" panose="020B0604020202020204" pitchFamily="34" charset="-34"/>
                <a:cs typeface="BrowalliaUPC" panose="020B0604020202020204" pitchFamily="34" charset="-34"/>
              </a:rPr>
              <a:t>2 </a:t>
            </a:r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ระบุตัวชี้วัดของแต่ละโรคโดยจำแนกตามมิติคุณภาพต่างๆ</a:t>
            </a:r>
          </a:p>
        </p:txBody>
      </p:sp>
    </p:spTree>
    <p:extLst>
      <p:ext uri="{BB962C8B-B14F-4D97-AF65-F5344CB8AC3E}">
        <p14:creationId xmlns:p14="http://schemas.microsoft.com/office/powerpoint/2010/main" val="1880876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70054" y="269726"/>
            <a:ext cx="3809376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ความเสี่ยงและมาตรการป้องกัน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201659"/>
              </p:ext>
            </p:extLst>
          </p:nvPr>
        </p:nvGraphicFramePr>
        <p:xfrm>
          <a:off x="326571" y="980629"/>
          <a:ext cx="8434874" cy="2768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788">
                  <a:extLst>
                    <a:ext uri="{9D8B030D-6E8A-4147-A177-3AD203B41FA5}">
                      <a16:colId xmlns:a16="http://schemas.microsoft.com/office/drawing/2014/main" xmlns="" val="358496683"/>
                    </a:ext>
                  </a:extLst>
                </a:gridCol>
                <a:gridCol w="1526063">
                  <a:extLst>
                    <a:ext uri="{9D8B030D-6E8A-4147-A177-3AD203B41FA5}">
                      <a16:colId xmlns:a16="http://schemas.microsoft.com/office/drawing/2014/main" xmlns="" val="2718931841"/>
                    </a:ext>
                  </a:extLst>
                </a:gridCol>
                <a:gridCol w="2820905">
                  <a:extLst>
                    <a:ext uri="{9D8B030D-6E8A-4147-A177-3AD203B41FA5}">
                      <a16:colId xmlns:a16="http://schemas.microsoft.com/office/drawing/2014/main" xmlns="" val="3973286567"/>
                    </a:ext>
                  </a:extLst>
                </a:gridCol>
                <a:gridCol w="2827118">
                  <a:extLst>
                    <a:ext uri="{9D8B030D-6E8A-4147-A177-3AD203B41FA5}">
                      <a16:colId xmlns:a16="http://schemas.microsoft.com/office/drawing/2014/main" xmlns="" val="3245453508"/>
                    </a:ext>
                  </a:extLst>
                </a:gridCol>
              </a:tblGrid>
              <a:tr h="54337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ความเสี่ยง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ระดับความเสี่ยง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ahoma"/>
                        <a:ea typeface="Tahoma"/>
                        <a:cs typeface="Tahoma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(</a:t>
                      </a: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risk level</a:t>
                      </a:r>
                      <a:r>
                        <a:rPr lang="th-TH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)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ahoma"/>
                        <a:ea typeface="Tahoma"/>
                        <a:cs typeface="Tahoma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มาตรการป้องกัน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dirty="0">
                          <a:solidFill>
                            <a:srgbClr val="FF0000"/>
                          </a:solidFill>
                          <a:effectLst/>
                          <a:latin typeface="Tahoma"/>
                          <a:ea typeface="Tahoma"/>
                          <a:cs typeface="Tahoma"/>
                        </a:rPr>
                        <a:t>ผลการติดตาม/การควบคุม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453986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26499" y="4638310"/>
            <a:ext cx="83349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ระบุความเสี่ยงที่สำคัญตามขั้นตอนการดูแลต่างๆ และในกลุ่มโรคสำคัญต่างๆ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ความเสี่ยงบางเรื่องอาจระบุในภาพรวมของของโรคหรือกระบวนการ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บางเรื่องอาจระบุเฉพาะเจาะจงสำหรับกระบวนการเฉพาะในโรคใดโรคหนึ่ง</a:t>
            </a:r>
          </a:p>
          <a:p>
            <a:pPr algn="ctr"/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กรณีเป็นความเสี่ยงทางคลินิกในประเด็นมาตรฐานสำคัญจำเป็นต่อความปลอดภัย เช่น </a:t>
            </a:r>
            <a:r>
              <a:rPr lang="en-US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diagnosis error </a:t>
            </a:r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ควรสรุปข้อมูลสำคัญให้ครอบถ้วนตามประกาศคณะกรรมการสถาบันรับรองคุณภาพสถานพยาบาล เรื่องมาตรฐานสำคัญจำเป็นต่อความปลอดภัย</a:t>
            </a:r>
          </a:p>
          <a:p>
            <a:pPr algn="ctr"/>
            <a:r>
              <a:rPr lang="th-TH">
                <a:latin typeface="BrowalliaUPC" panose="020B0604020202020204" pitchFamily="34" charset="-34"/>
                <a:cs typeface="BrowalliaUPC" panose="020B0604020202020204" pitchFamily="34" charset="-34"/>
              </a:rPr>
              <a:t>ระดับความเสี่ยง ควรวิเคราะห์ตามแนวทางที่โรงพยาบาลกำหนด และเป็นการวิเคราะห์ในภาพรวม ไม่ใช่ความรุนแรงรายเหตุการณ์</a:t>
            </a:r>
          </a:p>
          <a:p>
            <a:pPr algn="ctr"/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ผลการติดตาม</a:t>
            </a:r>
            <a:r>
              <a:rPr lang="en-US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/</a:t>
            </a:r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การควบคุม เช่น ผลการดำเนินงานตามกิจกรรมควบคุม</a:t>
            </a:r>
            <a:r>
              <a:rPr lang="en-US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/ </a:t>
            </a:r>
            <a:r>
              <a:rPr lang="th-TH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จำนวนอุบัติการณ์ </a:t>
            </a:r>
          </a:p>
        </p:txBody>
      </p:sp>
    </p:spTree>
    <p:extLst>
      <p:ext uri="{BB962C8B-B14F-4D97-AF65-F5344CB8AC3E}">
        <p14:creationId xmlns:p14="http://schemas.microsoft.com/office/powerpoint/2010/main" val="3655912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89070" y="269726"/>
            <a:ext cx="6571351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ผลการดำเนินการสำคัญในภาพรวม</a:t>
            </a:r>
            <a:r>
              <a:rPr kumimoji="0" lang="th-TH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และความภาคภูมิใจ</a:t>
            </a:r>
            <a:r>
              <a:rPr kumimoji="0" lang="th-TH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:</a:t>
            </a:r>
            <a:endParaRPr kumimoji="0" lang="en-US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DF67595-AC76-4ED3-A10F-C7638EEA6831}"/>
              </a:ext>
            </a:extLst>
          </p:cNvPr>
          <p:cNvSpPr txBox="1"/>
          <p:nvPr/>
        </p:nvSpPr>
        <p:spPr>
          <a:xfrm>
            <a:off x="339213" y="5496727"/>
            <a:ext cx="83349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ระบุผลการดำเนินการสำคัญในภาพรวมและความภาคภูมิใจ</a:t>
            </a:r>
          </a:p>
          <a:p>
            <a:pPr algn="ctr"/>
            <a:r>
              <a:rPr lang="th-TH" sz="2000">
                <a:solidFill>
                  <a:srgbClr val="FF0000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สิ่งเล็ก ๆ ที่เรียกว่าความสำเร็จ ในกระบวนการดูแลผู้ป่วย</a:t>
            </a:r>
          </a:p>
        </p:txBody>
      </p:sp>
    </p:spTree>
    <p:extLst>
      <p:ext uri="{BB962C8B-B14F-4D97-AF65-F5344CB8AC3E}">
        <p14:creationId xmlns:p14="http://schemas.microsoft.com/office/powerpoint/2010/main" val="2786718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99772" y="269726"/>
            <a:ext cx="4549964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การพัฒนาคุณภาพ การวิจัย นวตกรรม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23951" y="980629"/>
          <a:ext cx="833791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088">
                  <a:extLst>
                    <a:ext uri="{9D8B030D-6E8A-4147-A177-3AD203B41FA5}">
                      <a16:colId xmlns:a16="http://schemas.microsoft.com/office/drawing/2014/main" xmlns="" val="1433615822"/>
                    </a:ext>
                  </a:extLst>
                </a:gridCol>
                <a:gridCol w="1705970">
                  <a:extLst>
                    <a:ext uri="{9D8B030D-6E8A-4147-A177-3AD203B41FA5}">
                      <a16:colId xmlns:a16="http://schemas.microsoft.com/office/drawing/2014/main" xmlns="" val="358496683"/>
                    </a:ext>
                  </a:extLst>
                </a:gridCol>
                <a:gridCol w="2169994">
                  <a:extLst>
                    <a:ext uri="{9D8B030D-6E8A-4147-A177-3AD203B41FA5}">
                      <a16:colId xmlns:a16="http://schemas.microsoft.com/office/drawing/2014/main" xmlns="" val="1227165852"/>
                    </a:ext>
                  </a:extLst>
                </a:gridCol>
                <a:gridCol w="2988860">
                  <a:extLst>
                    <a:ext uri="{9D8B030D-6E8A-4147-A177-3AD203B41FA5}">
                      <a16:colId xmlns:a16="http://schemas.microsoft.com/office/drawing/2014/main" xmlns="" val="271893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เรื่อง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การพัฒนา</a:t>
                      </a:r>
                      <a:r>
                        <a:rPr lang="th-TH" sz="1200" baseline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การวิจัย นวตกรรม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2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ผลลัพธ์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55643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8858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22716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93182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2371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58651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4539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541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060738" y="269726"/>
            <a:ext cx="5228034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แผนการพัฒนาคุณภาพ การวิจัย นวตกรรม</a:t>
            </a:r>
            <a:endParaRPr lang="en-US" altLang="en-US" sz="3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51842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1165</Words>
  <Application>Microsoft Office PowerPoint</Application>
  <PresentationFormat>นำเสนอทางหน้าจอ (4:3)</PresentationFormat>
  <Paragraphs>131</Paragraphs>
  <Slides>15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15</vt:i4>
      </vt:variant>
    </vt:vector>
  </HeadingPairs>
  <TitlesOfParts>
    <vt:vector size="24" baseType="lpstr">
      <vt:lpstr>Arial</vt:lpstr>
      <vt:lpstr>Browallia New</vt:lpstr>
      <vt:lpstr>BrowalliaUPC</vt:lpstr>
      <vt:lpstr>Calibri</vt:lpstr>
      <vt:lpstr>Calibri Light</vt:lpstr>
      <vt:lpstr>Symbol</vt:lpstr>
      <vt:lpstr>Tahoma</vt:lpstr>
      <vt:lpstr>TH SarabunPSK</vt:lpstr>
      <vt:lpstr>Office Theme</vt:lpstr>
      <vt:lpstr>แนวทางการรายงานการประเมินตนเองคุณภาพการดูแลผู้ป่วยของ CLT/PCT  </vt:lpstr>
      <vt:lpstr>ภาพรวมของ CLT/PCT (CLT/PCT Profile)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ข้อมูลคุณภาพของแต่ละโรค/หัตถการ (Clinical Tracer, Clinical Quality Summary)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Anuwat</dc:creator>
  <cp:lastModifiedBy>บัญชี Microsoft</cp:lastModifiedBy>
  <cp:revision>8</cp:revision>
  <dcterms:created xsi:type="dcterms:W3CDTF">2018-05-01T11:24:46Z</dcterms:created>
  <dcterms:modified xsi:type="dcterms:W3CDTF">2024-02-12T01:35:39Z</dcterms:modified>
</cp:coreProperties>
</file>